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8B3D0-9851-415D-AE5D-5759BCE5C6AE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09D46-A5B0-47C1-AEC1-8E3984DE3F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C1FA1D-A20F-4FA4-9450-E3C4F1A8EAA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3A4715-EAF3-4185-9C77-F99A81FB6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1FA1D-A20F-4FA4-9450-E3C4F1A8EAA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A4715-EAF3-4185-9C77-F99A81FB6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1FA1D-A20F-4FA4-9450-E3C4F1A8EAA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A4715-EAF3-4185-9C77-F99A81FB6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1FA1D-A20F-4FA4-9450-E3C4F1A8EAA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A4715-EAF3-4185-9C77-F99A81FB63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1FA1D-A20F-4FA4-9450-E3C4F1A8EAA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A4715-EAF3-4185-9C77-F99A81FB63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1FA1D-A20F-4FA4-9450-E3C4F1A8EAA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A4715-EAF3-4185-9C77-F99A81FB63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1FA1D-A20F-4FA4-9450-E3C4F1A8EAA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A4715-EAF3-4185-9C77-F99A81FB6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1FA1D-A20F-4FA4-9450-E3C4F1A8EAA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A4715-EAF3-4185-9C77-F99A81FB63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1FA1D-A20F-4FA4-9450-E3C4F1A8EAA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A4715-EAF3-4185-9C77-F99A81FB6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8C1FA1D-A20F-4FA4-9450-E3C4F1A8EAA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A4715-EAF3-4185-9C77-F99A81FB6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C1FA1D-A20F-4FA4-9450-E3C4F1A8EAA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3A4715-EAF3-4185-9C77-F99A81FB63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8C1FA1D-A20F-4FA4-9450-E3C4F1A8EAA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13A4715-EAF3-4185-9C77-F99A81FB6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EPA’S New Source Performance Standard (NSPS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</a:t>
            </a:r>
            <a:r>
              <a:rPr lang="en-US" sz="4400" dirty="0" smtClean="0">
                <a:solidFill>
                  <a:schemeClr val="tx1"/>
                </a:solidFill>
              </a:rPr>
              <a:t>Subpart OOOO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3200" dirty="0" smtClean="0"/>
              <a:t>Michael Bailey</a:t>
            </a:r>
          </a:p>
          <a:p>
            <a:pPr algn="ctr">
              <a:buNone/>
            </a:pPr>
            <a:r>
              <a:rPr lang="en-US" sz="3200" dirty="0" smtClean="0"/>
              <a:t>Office: 281-867-8186</a:t>
            </a:r>
          </a:p>
          <a:p>
            <a:pPr algn="ctr">
              <a:buNone/>
            </a:pPr>
            <a:r>
              <a:rPr lang="en-US" sz="3200" dirty="0" smtClean="0"/>
              <a:t>Cell Phone: 281-450-8089</a:t>
            </a:r>
          </a:p>
          <a:p>
            <a:pPr algn="ctr">
              <a:buNone/>
            </a:pPr>
            <a:r>
              <a:rPr lang="en-US" sz="3200" dirty="0" smtClean="0"/>
              <a:t>E-mail: mbailey@vaporpoint.net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Contact Information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On April 17, 2012, the EPA issued regulations </a:t>
            </a:r>
            <a:r>
              <a:rPr lang="en-US" dirty="0" smtClean="0"/>
              <a:t>that </a:t>
            </a:r>
            <a:r>
              <a:rPr lang="en-US" dirty="0" smtClean="0"/>
              <a:t>impacted the oil and natural gas industry.</a:t>
            </a:r>
          </a:p>
          <a:p>
            <a:pPr algn="just"/>
            <a:r>
              <a:rPr lang="en-US" dirty="0" smtClean="0"/>
              <a:t>Hydraulically </a:t>
            </a:r>
            <a:r>
              <a:rPr lang="en-US" dirty="0" smtClean="0"/>
              <a:t>fractured natural gas </a:t>
            </a:r>
            <a:r>
              <a:rPr lang="en-US" dirty="0" smtClean="0"/>
              <a:t>wells.</a:t>
            </a:r>
          </a:p>
          <a:p>
            <a:pPr algn="just"/>
            <a:r>
              <a:rPr lang="en-US" dirty="0" smtClean="0"/>
              <a:t>Other </a:t>
            </a:r>
            <a:r>
              <a:rPr lang="en-US" dirty="0" smtClean="0"/>
              <a:t>production site </a:t>
            </a:r>
            <a:r>
              <a:rPr lang="en-US" dirty="0" smtClean="0"/>
              <a:t>sources.</a:t>
            </a:r>
            <a:endParaRPr lang="en-US" dirty="0" smtClean="0"/>
          </a:p>
          <a:p>
            <a:pPr algn="just"/>
            <a:r>
              <a:rPr lang="en-US" dirty="0" smtClean="0"/>
              <a:t>Storage </a:t>
            </a:r>
            <a:r>
              <a:rPr lang="en-US" dirty="0" smtClean="0"/>
              <a:t>tank emissions and green completions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Background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Tanks are considered “affected facilities” if </a:t>
            </a:r>
            <a:r>
              <a:rPr lang="en-US" dirty="0" smtClean="0"/>
              <a:t>they </a:t>
            </a:r>
            <a:r>
              <a:rPr lang="en-US" dirty="0" smtClean="0"/>
              <a:t>were constructed after August 23, </a:t>
            </a:r>
            <a:r>
              <a:rPr lang="en-US" dirty="0" smtClean="0"/>
              <a:t>2011.</a:t>
            </a:r>
          </a:p>
          <a:p>
            <a:pPr algn="just"/>
            <a:r>
              <a:rPr lang="en-US" dirty="0" smtClean="0"/>
              <a:t>Potential </a:t>
            </a:r>
            <a:r>
              <a:rPr lang="en-US" dirty="0" smtClean="0"/>
              <a:t>emissions of 6 or more tons per </a:t>
            </a:r>
            <a:r>
              <a:rPr lang="en-US" dirty="0" smtClean="0"/>
              <a:t>year.</a:t>
            </a:r>
          </a:p>
          <a:p>
            <a:pPr algn="just"/>
            <a:r>
              <a:rPr lang="en-US" dirty="0" smtClean="0"/>
              <a:t>Tanks affected.</a:t>
            </a:r>
            <a:endParaRPr lang="en-US" dirty="0" smtClean="0"/>
          </a:p>
          <a:p>
            <a:pPr algn="just"/>
            <a:r>
              <a:rPr lang="en-US" dirty="0" smtClean="0"/>
              <a:t>Located </a:t>
            </a:r>
            <a:r>
              <a:rPr lang="en-US" dirty="0" smtClean="0"/>
              <a:t>anywhere along the oil and natural gas production and transmission process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Reduce emissions by 95%.</a:t>
            </a:r>
          </a:p>
          <a:p>
            <a:pPr algn="just"/>
            <a:r>
              <a:rPr lang="en-US" dirty="0" smtClean="0"/>
              <a:t>Updated standards in August 2013.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Tanks Subject to the Rule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/>
              <a:t>April 15, 2014 is the compliance deadline for </a:t>
            </a:r>
            <a:r>
              <a:rPr lang="en-US" sz="3600" dirty="0" smtClean="0"/>
              <a:t>Group </a:t>
            </a:r>
            <a:r>
              <a:rPr lang="en-US" sz="3600" dirty="0" smtClean="0"/>
              <a:t>2 </a:t>
            </a:r>
            <a:r>
              <a:rPr lang="en-US" sz="3600" dirty="0" smtClean="0"/>
              <a:t>tanks. </a:t>
            </a:r>
            <a:endParaRPr lang="en-US" sz="3600" dirty="0" smtClean="0"/>
          </a:p>
          <a:p>
            <a:pPr algn="just"/>
            <a:r>
              <a:rPr lang="en-US" sz="3600" dirty="0" smtClean="0"/>
              <a:t>April 15, 2015 is the compliance deadline for </a:t>
            </a:r>
            <a:r>
              <a:rPr lang="en-US" sz="3600" dirty="0" smtClean="0"/>
              <a:t>Group </a:t>
            </a:r>
            <a:r>
              <a:rPr lang="en-US" sz="3600" dirty="0" smtClean="0"/>
              <a:t>1 </a:t>
            </a:r>
            <a:r>
              <a:rPr lang="en-US" sz="3600" dirty="0" smtClean="0"/>
              <a:t>tanks. </a:t>
            </a:r>
            <a:endParaRPr lang="en-US" sz="3600" dirty="0" smtClean="0"/>
          </a:p>
          <a:p>
            <a:pPr algn="just"/>
            <a:r>
              <a:rPr lang="en-US" sz="3600" dirty="0" smtClean="0"/>
              <a:t>Process equipment.</a:t>
            </a:r>
          </a:p>
          <a:p>
            <a:pPr algn="just"/>
            <a:r>
              <a:rPr lang="en-US" sz="3600" dirty="0" smtClean="0"/>
              <a:t>Alternative emission limits.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Phased-In Control Deadlines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3600" dirty="0" smtClean="0"/>
          </a:p>
          <a:p>
            <a:pPr algn="just"/>
            <a:r>
              <a:rPr lang="en-US" sz="3600" dirty="0" smtClean="0"/>
              <a:t>Manufacturer </a:t>
            </a:r>
            <a:r>
              <a:rPr lang="en-US" sz="3600" dirty="0" smtClean="0"/>
              <a:t>tested emission control device models (combustors</a:t>
            </a:r>
            <a:r>
              <a:rPr lang="en-US" sz="3600" dirty="0" smtClean="0"/>
              <a:t>).</a:t>
            </a:r>
            <a:endParaRPr lang="en-US" sz="3600" dirty="0" smtClean="0"/>
          </a:p>
          <a:p>
            <a:pPr algn="just"/>
            <a:r>
              <a:rPr lang="en-US" sz="3600" dirty="0" smtClean="0"/>
              <a:t>EPA </a:t>
            </a:r>
            <a:r>
              <a:rPr lang="en-US" sz="3600" dirty="0" smtClean="0"/>
              <a:t>continues to review field testing </a:t>
            </a:r>
            <a:r>
              <a:rPr lang="en-US" sz="3600" dirty="0" smtClean="0"/>
              <a:t>protocols.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Test Protocols for Control Equipment</a:t>
            </a:r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just"/>
            <a:r>
              <a:rPr lang="en-US" sz="4000" dirty="0" smtClean="0"/>
              <a:t>VOC reductions during natural gas well completions.</a:t>
            </a:r>
          </a:p>
          <a:p>
            <a:pPr algn="just"/>
            <a:r>
              <a:rPr lang="en-US" sz="4000" dirty="0" smtClean="0"/>
              <a:t>August 23, 2011.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Green Completions</a:t>
            </a:r>
            <a:endParaRPr lang="en-US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4000" b="1" u="sng" dirty="0" smtClean="0"/>
          </a:p>
          <a:p>
            <a:pPr algn="just"/>
            <a:r>
              <a:rPr lang="en-US" sz="4000" b="1" u="sng" dirty="0" smtClean="0"/>
              <a:t>Phase 1</a:t>
            </a:r>
            <a:r>
              <a:rPr lang="en-US" sz="4000" dirty="0" smtClean="0"/>
              <a:t>: Before January 1, 2015.</a:t>
            </a:r>
          </a:p>
          <a:p>
            <a:pPr algn="just"/>
            <a:r>
              <a:rPr lang="en-US" sz="4000" b="1" u="sng" dirty="0" smtClean="0"/>
              <a:t>Phase 2</a:t>
            </a:r>
            <a:r>
              <a:rPr lang="en-US" sz="4000" dirty="0" smtClean="0"/>
              <a:t> : Beginning January 1, 2015.</a:t>
            </a:r>
          </a:p>
          <a:p>
            <a:pPr algn="just"/>
            <a:endParaRPr lang="en-US" sz="4000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sz="4400" dirty="0" smtClean="0"/>
              <a:t>New Hydraulically Fractured </a:t>
            </a:r>
            <a:r>
              <a:rPr lang="en-US" sz="4400" dirty="0" smtClean="0"/>
              <a:t>Wells</a:t>
            </a:r>
            <a:endParaRPr lang="en-US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4000" dirty="0" smtClean="0"/>
          </a:p>
          <a:p>
            <a:pPr algn="just"/>
            <a:r>
              <a:rPr lang="en-US" sz="4000" dirty="0" smtClean="0"/>
              <a:t>New exploratory (wildcat) wells or delineation wells.</a:t>
            </a:r>
          </a:p>
          <a:p>
            <a:pPr algn="just"/>
            <a:r>
              <a:rPr lang="en-US" sz="4000" dirty="0" smtClean="0"/>
              <a:t>Hydraulically fractured low-pressure wells.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Green Completions Are Not Required For</a:t>
            </a:r>
            <a:endParaRPr lang="en-US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6000" dirty="0" smtClean="0"/>
              <a:t>Questions?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</TotalTime>
  <Words>241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EPA’S New Source Performance Standard (NSPS)</vt:lpstr>
      <vt:lpstr>Background</vt:lpstr>
      <vt:lpstr>Tanks Subject to the Rule</vt:lpstr>
      <vt:lpstr>Phased-In Control Deadlines</vt:lpstr>
      <vt:lpstr>Test Protocols for Control Equipment</vt:lpstr>
      <vt:lpstr>Green Completions</vt:lpstr>
      <vt:lpstr> New Hydraulically Fractured Wells</vt:lpstr>
      <vt:lpstr>Green Completions Are Not Required For</vt:lpstr>
      <vt:lpstr>Slide 9</vt:lpstr>
      <vt:lpstr>Contact Information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EPA’S New Source Performance Standard (NSPS)</dc:title>
  <dc:creator>Michael Bailey</dc:creator>
  <cp:lastModifiedBy>Michael Bailey</cp:lastModifiedBy>
  <cp:revision>13</cp:revision>
  <dcterms:created xsi:type="dcterms:W3CDTF">2013-10-24T14:53:39Z</dcterms:created>
  <dcterms:modified xsi:type="dcterms:W3CDTF">2013-11-01T16:25:33Z</dcterms:modified>
</cp:coreProperties>
</file>